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2" r:id="rId19"/>
    <p:sldId id="276" r:id="rId20"/>
    <p:sldId id="273" r:id="rId21"/>
    <p:sldId id="274" r:id="rId22"/>
    <p:sldId id="275" r:id="rId23"/>
    <p:sldId id="278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81"/>
  </p:normalViewPr>
  <p:slideViewPr>
    <p:cSldViewPr snapToGrid="0" snapToObjects="1">
      <p:cViewPr varScale="1">
        <p:scale>
          <a:sx n="132" d="100"/>
          <a:sy n="13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0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8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0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2762-E522-104F-937F-54B056969509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339C-E9CF-5848-A4A7-A105946C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BEGAN: Boundary Equilibrium Generative Adversarial Networks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i="1" dirty="0" smtClean="0"/>
              <a:t>(Reference:- arXiv:</a:t>
            </a:r>
            <a:r>
              <a:rPr lang="hr-HR" b="1" dirty="0"/>
              <a:t> </a:t>
            </a:r>
            <a:r>
              <a:rPr lang="hr-HR" dirty="0" smtClean="0"/>
              <a:t>1703.10717, 2017)</a:t>
            </a:r>
            <a:endParaRPr lang="hr-HR" dirty="0"/>
          </a:p>
          <a:p>
            <a:r>
              <a:rPr lang="is-IS" i="1" dirty="0" smtClean="0"/>
              <a:t> </a:t>
            </a:r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BEGAN(Boundary Equilibrium GAN)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7185" y="1544272"/>
                <a:ext cx="10585938" cy="5017302"/>
              </a:xfrm>
            </p:spPr>
            <p:txBody>
              <a:bodyPr/>
              <a:lstStyle/>
              <a:p>
                <a:r>
                  <a:rPr lang="en-US" dirty="0" smtClean="0"/>
                  <a:t>Main difference from vanilla GAN</a:t>
                </a:r>
              </a:p>
              <a:p>
                <a:pPr lvl="1"/>
                <a:r>
                  <a:rPr lang="en-US" dirty="0" smtClean="0"/>
                  <a:t>Optimizing the Vanilla GAN objective function leads to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- distributions of real &amp; generated samples.</a:t>
                </a:r>
              </a:p>
              <a:p>
                <a:pPr lvl="1"/>
                <a:r>
                  <a:rPr lang="en-US" dirty="0" smtClean="0"/>
                  <a:t>BEGAN compares the distributions of auto-encoder losses of real &amp; generated samples.</a:t>
                </a:r>
              </a:p>
              <a:p>
                <a:pPr lvl="1"/>
                <a:r>
                  <a:rPr lang="en-US" dirty="0" smtClean="0"/>
                  <a:t>BEGAN explicitly imposes an equilibrium between Discriminator &amp; Generator.</a:t>
                </a:r>
              </a:p>
              <a:p>
                <a:r>
                  <a:rPr lang="en-US" dirty="0" smtClean="0"/>
                  <a:t>Generator &amp; Discriminator in BEGAN</a:t>
                </a:r>
              </a:p>
              <a:p>
                <a:pPr lvl="1"/>
                <a:r>
                  <a:rPr lang="en-US" dirty="0" smtClean="0"/>
                  <a:t>Discriminator is an auto-encoder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−&gt;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is dimension of data x</a:t>
                </a:r>
              </a:p>
              <a:p>
                <a:pPr lvl="1"/>
                <a:r>
                  <a:rPr lang="en-US" dirty="0" smtClean="0"/>
                  <a:t>Generator is the decoder part of the auto-encoder, but with different weights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−&gt;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is dimension of the sample from prior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185" y="1544272"/>
                <a:ext cx="10585938" cy="5017302"/>
              </a:xfrm>
              <a:blipFill rotWithShape="0">
                <a:blip r:embed="rId2"/>
                <a:stretch>
                  <a:fillRect l="-1037" t="-1944" r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917"/>
            <a:ext cx="10515600" cy="1325563"/>
          </a:xfrm>
        </p:spPr>
        <p:txBody>
          <a:bodyPr/>
          <a:lstStyle/>
          <a:p>
            <a:r>
              <a:rPr lang="en-US" dirty="0" smtClean="0"/>
              <a:t>Wasserstein Distance Lower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110"/>
                <a:ext cx="10515600" cy="520822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First we define auto-encoder pixel-wise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−&gt;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is a sample</a:t>
                </a:r>
              </a:p>
              <a:p>
                <a:pPr lvl="2"/>
                <a:r>
                  <a:rPr lang="en-US" dirty="0" smtClean="0"/>
                  <a:t>D is auto-encoder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{1,2}</m:t>
                    </m:r>
                  </m:oMath>
                </a14:m>
                <a:r>
                  <a:rPr lang="en-US" dirty="0" smtClean="0"/>
                  <a:t> is the norm</a:t>
                </a:r>
              </a:p>
              <a:p>
                <a:r>
                  <a:rPr lang="en-US" dirty="0" smtClean="0"/>
                  <a:t>Wasserstein distance between 2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𝛾𝜖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2)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    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𝑖𝑛𝑓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Lower bound by </a:t>
                </a:r>
                <a:r>
                  <a:rPr lang="en-US" dirty="0"/>
                  <a:t>J</a:t>
                </a:r>
                <a:r>
                  <a:rPr lang="en-US" dirty="0" smtClean="0"/>
                  <a:t>ensen’s inequality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inf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inf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]|=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means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respectively</a:t>
                </a:r>
              </a:p>
              <a:p>
                <a:pPr lvl="1"/>
                <a:r>
                  <a:rPr lang="en-US" dirty="0" smtClean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110"/>
                <a:ext cx="10515600" cy="5208222"/>
              </a:xfrm>
              <a:blipFill rotWithShape="0">
                <a:blip r:embed="rId2"/>
                <a:stretch>
                  <a:fillRect l="-1043" t="-199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Objective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 in vanilla GAN, discriminator’s objective is maximize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, whereas discriminator tries the opposite.</a:t>
                </a:r>
              </a:p>
              <a:p>
                <a:r>
                  <a:rPr lang="en-US" dirty="0" smtClean="0"/>
                  <a:t>In BEGAN, discriminator’s objective is to maximize the distance between loss distributions of generated &amp; real samples.</a:t>
                </a:r>
              </a:p>
              <a:p>
                <a:r>
                  <a:rPr lang="en-US" dirty="0" smtClean="0"/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be the distributions of auto-encoder losses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are real &amp; generated samples respectively</a:t>
                </a:r>
              </a:p>
              <a:p>
                <a:r>
                  <a:rPr lang="en-US" dirty="0" smtClean="0"/>
                  <a:t>Then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ist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= maximize </a:t>
                </a:r>
                <a:r>
                  <a:rPr lang="en-US" dirty="0" err="1" smtClean="0"/>
                  <a:t>lowerbound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ist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maximize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8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Objective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max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=&gt;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→0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→∞,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→0</m:t>
                    </m:r>
                  </m:oMath>
                </a14:m>
                <a:r>
                  <a:rPr lang="en-US" dirty="0" smtClean="0"/>
                  <a:t> as our objective, as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 smtClean="0"/>
                  <a:t>means auto-encoding real samples. </a:t>
                </a:r>
              </a:p>
              <a:p>
                <a:r>
                  <a:rPr lang="en-US" dirty="0" smtClean="0"/>
                  <a:t>So objective for 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 max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min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 objective for 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min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ist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min lowerbound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ist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min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8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 that our main objective to attain stability in GAN training is to not let the Discriminator dominate the Generator.</a:t>
                </a:r>
              </a:p>
              <a:p>
                <a:r>
                  <a:rPr lang="en-US" dirty="0" smtClean="0"/>
                  <a:t>If Generated Samples cannot be distinguished by Discriminator, then their error distributions are also similar =&gt;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above condition imposes a balance between Generator &amp; Discriminator losses, which is our main objective in GAN training</a:t>
                </a:r>
              </a:p>
              <a:p>
                <a:r>
                  <a:rPr lang="en-US" dirty="0" smtClean="0"/>
                  <a:t>By a </a:t>
                </a:r>
                <a:r>
                  <a:rPr lang="en-US" dirty="0" err="1" smtClean="0"/>
                  <a:t>hyperparameter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</m:t>
                        </m:r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we can relax this equilibrium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 Discriminator objective;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min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Above implies Discriminator has 2 goals:</a:t>
                </a:r>
              </a:p>
              <a:p>
                <a:pPr lvl="1"/>
                <a:r>
                  <a:rPr lang="en-US" dirty="0" smtClean="0"/>
                  <a:t>min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pPr lvl="1"/>
                <a:r>
                  <a:rPr lang="en-US" dirty="0" smtClean="0"/>
                  <a:t>pushing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further apart =&gt; discriminate real from generated images</a:t>
                </a:r>
              </a:p>
              <a:p>
                <a:r>
                  <a:rPr lang="en-US" dirty="0" smtClean="0"/>
                  <a:t>low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=&gt;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bigger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=&gt; </m:t>
                    </m:r>
                  </m:oMath>
                </a14:m>
                <a:r>
                  <a:rPr lang="en-US" dirty="0" smtClean="0"/>
                  <a:t>Auto-encoder loss on real images is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=&gt; </m:t>
                    </m:r>
                  </m:oMath>
                </a14:m>
                <a:r>
                  <a:rPr lang="en-US" dirty="0" smtClean="0"/>
                  <a:t>Discriminator focuses more on auto-encoding real data  than discriminating real &amp; generated images =&gt; lower image diversity</a:t>
                </a:r>
              </a:p>
              <a:p>
                <a:r>
                  <a:rPr lang="en-US" dirty="0" smtClean="0"/>
                  <a:t>This suggests there is a boundary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before which images are sharp and after which they have more diversity.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913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4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355"/>
            <a:ext cx="10515600" cy="1325563"/>
          </a:xfrm>
        </p:spPr>
        <p:txBody>
          <a:bodyPr/>
          <a:lstStyle/>
          <a:p>
            <a:r>
              <a:rPr lang="en-US" dirty="0" smtClean="0"/>
              <a:t>Boundary Equilibrium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9488"/>
                <a:ext cx="10515600" cy="51886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BEGAN we maintain 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</m:t>
                        </m:r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using the below objective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Initially during training when generator has not learned the real data distribution, auto-encoder loss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will be low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≈0.  </m:t>
                    </m:r>
                  </m:oMath>
                </a14:m>
                <a:r>
                  <a:rPr lang="en-US" dirty="0" smtClean="0"/>
                  <a:t>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and this is maintained thereafter because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updates throughout training. So no pre-training of D/alternate training of D &amp; G are required.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9488"/>
                <a:ext cx="10515600" cy="5188634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9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 to maintain Equilibrium </a:t>
            </a:r>
            <a:r>
              <a:rPr lang="en-US" dirty="0" err="1" smtClean="0"/>
              <a:t>const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At some time-step during training t , say the equilibrium ratio has gone up, then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</m:t>
                        </m:r>
                        <m: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At time-step t+1,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is evaluated as below;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=&gt;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This effectively brings down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value, thus maintaining equilibrium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66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971"/>
            <a:ext cx="10515600" cy="1325563"/>
          </a:xfrm>
        </p:spPr>
        <p:txBody>
          <a:bodyPr/>
          <a:lstStyle/>
          <a:p>
            <a:r>
              <a:rPr lang="en-US" dirty="0" smtClean="0"/>
              <a:t>Convergence Measure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9959"/>
                <a:ext cx="10852230" cy="5223357"/>
              </a:xfrm>
            </p:spPr>
            <p:txBody>
              <a:bodyPr/>
              <a:lstStyle/>
              <a:p>
                <a:r>
                  <a:rPr lang="en-US" dirty="0" smtClean="0"/>
                  <a:t>Recall another training issue, we don’t have a clear convergence measure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. We rely on visual confirmations(except WGAN)</a:t>
                </a:r>
              </a:p>
              <a:p>
                <a:r>
                  <a:rPr lang="en-US" dirty="0" smtClean="0"/>
                  <a:t>We define converge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𝑔𝑙𝑜𝑏𝑎𝑙</m:t>
                        </m:r>
                      </m:sub>
                    </m:sSub>
                  </m:oMath>
                </a14:m>
                <a:r>
                  <a:rPr lang="en-US" dirty="0" smtClean="0"/>
                  <a:t>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𝑔𝑙𝑜𝑏𝑎𝑙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+|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Recall that our objective function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. Ideally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maintained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|≈0.</m:t>
                    </m:r>
                  </m:oMath>
                </a14:m>
                <a:r>
                  <a:rPr lang="en-US" dirty="0" smtClean="0"/>
                  <a:t> So we have convergence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is least while maintaining equilibrium constant closest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9959"/>
                <a:ext cx="10852230" cy="5223357"/>
              </a:xfrm>
              <a:blipFill rotWithShape="0">
                <a:blip r:embed="rId2"/>
                <a:stretch>
                  <a:fillRect l="-1011" t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3300"/>
            <a:ext cx="12065683" cy="47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GAN(Generative Adversarial Network)?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Model which implicitly learns a probability distribution</a:t>
                </a:r>
              </a:p>
              <a:p>
                <a:r>
                  <a:rPr lang="en-US" dirty="0" smtClean="0"/>
                  <a:t>VAE learns distribution explicitly, whereas GAN doesn’t</a:t>
                </a:r>
              </a:p>
              <a:p>
                <a:r>
                  <a:rPr lang="en-US" dirty="0" smtClean="0"/>
                  <a:t>Consists of 2 networks(Neural Nets)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Discriminator(D) &amp; Generator(G)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 represent the actual distribution over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/>
                  <a:t> represent a prior over input noise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 smtClean="0"/>
                  <a:t>, then</a:t>
                </a:r>
              </a:p>
              <a:p>
                <a:pPr lvl="1"/>
                <a:r>
                  <a:rPr lang="en-US" dirty="0" smtClean="0"/>
                  <a:t>Generator is a function G: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→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; 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Discriminator is a function 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is-IS" b="1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[0,1] ; D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30" y="1825625"/>
            <a:ext cx="9552140" cy="4351338"/>
          </a:xfrm>
        </p:spPr>
      </p:pic>
    </p:spTree>
    <p:extLst>
      <p:ext uri="{BB962C8B-B14F-4D97-AF65-F5344CB8AC3E}">
        <p14:creationId xmlns:p14="http://schemas.microsoft.com/office/powerpoint/2010/main" val="201816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Effect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988344"/>
            <a:ext cx="8890000" cy="4025900"/>
          </a:xfrm>
        </p:spPr>
      </p:pic>
    </p:spTree>
    <p:extLst>
      <p:ext uri="{BB962C8B-B14F-4D97-AF65-F5344CB8AC3E}">
        <p14:creationId xmlns:p14="http://schemas.microsoft.com/office/powerpoint/2010/main" val="182019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4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Space Continuity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4318"/>
            <a:ext cx="10157749" cy="5661076"/>
          </a:xfrm>
        </p:spPr>
      </p:pic>
    </p:spTree>
    <p:extLst>
      <p:ext uri="{BB962C8B-B14F-4D97-AF65-F5344CB8AC3E}">
        <p14:creationId xmlns:p14="http://schemas.microsoft.com/office/powerpoint/2010/main" val="110955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Score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80394"/>
            <a:ext cx="6350000" cy="4241800"/>
          </a:xfrm>
        </p:spPr>
      </p:pic>
    </p:spTree>
    <p:extLst>
      <p:ext uri="{BB962C8B-B14F-4D97-AF65-F5344CB8AC3E}">
        <p14:creationId xmlns:p14="http://schemas.microsoft.com/office/powerpoint/2010/main" val="1281240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Material for GAN training problems is referred from </a:t>
            </a:r>
            <a:r>
              <a:rPr lang="is-IS" dirty="0"/>
              <a:t>arXiv:1701.04862,2017</a:t>
            </a:r>
          </a:p>
          <a:p>
            <a:r>
              <a:rPr lang="en-US" dirty="0" smtClean="0"/>
              <a:t>Material for BEGAN is referred from  </a:t>
            </a:r>
            <a:r>
              <a:rPr lang="is-IS" i="1" dirty="0" smtClean="0"/>
              <a:t>arXiv:</a:t>
            </a:r>
            <a:r>
              <a:rPr lang="hr-HR" dirty="0" smtClean="0"/>
              <a:t>1703.10717, 2017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6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1226" y="954593"/>
            <a:ext cx="2270928" cy="1356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02146" y="1045028"/>
                <a:ext cx="2240782" cy="954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 algn="just"/>
                <a:r>
                  <a:rPr lang="en-US" dirty="0" smtClean="0"/>
                  <a:t>       Generator Network 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46" y="1045028"/>
                <a:ext cx="2240782" cy="954594"/>
              </a:xfrm>
              <a:prstGeom prst="rect">
                <a:avLst/>
              </a:prstGeom>
              <a:blipFill rotWithShape="0">
                <a:blip r:embed="rId2"/>
                <a:stretch>
                  <a:fillRect l="-2446" b="-43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185327" y="1632857"/>
            <a:ext cx="1225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682154" y="1632857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46820" y="1459466"/>
                <a:ext cx="10244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𝒛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20" y="1459466"/>
                <a:ext cx="102440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27182" y="1448190"/>
                <a:ext cx="423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82" y="1448190"/>
                <a:ext cx="42351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443047" y="4021015"/>
            <a:ext cx="2270928" cy="1356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73193" y="4116058"/>
                <a:ext cx="2240782" cy="954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 algn="ctr"/>
                <a:r>
                  <a:rPr lang="en-US" dirty="0" smtClean="0"/>
                  <a:t>Discriminator Network 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193" y="4116058"/>
                <a:ext cx="2240782" cy="954594"/>
              </a:xfrm>
              <a:prstGeom prst="rect">
                <a:avLst/>
              </a:prstGeom>
              <a:blipFill rotWithShape="0">
                <a:blip r:embed="rId5"/>
                <a:stretch>
                  <a:fillRect b="-4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217143" y="4703887"/>
            <a:ext cx="1225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13975" y="4699279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378641" y="4525888"/>
                <a:ext cx="10244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641" y="4525888"/>
                <a:ext cx="102440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53979" y="4388093"/>
                <a:ext cx="1827103" cy="682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 smtClean="0"/>
                  <a:t>-&gt;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~ 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-&gt; 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 ~ 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979" y="4388093"/>
                <a:ext cx="1827103" cy="682559"/>
              </a:xfrm>
              <a:prstGeom prst="rect">
                <a:avLst/>
              </a:prstGeom>
              <a:blipFill rotWithShape="0">
                <a:blip r:embed="rId7"/>
                <a:stretch>
                  <a:fillRect l="-3000" t="-52679" b="-6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57116" y="276377"/>
                <a:ext cx="3846309" cy="668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I</m:t>
                      </m:r>
                      <m:r>
                        <a:rPr lang="en-US" b="0" i="1" smtClean="0">
                          <a:latin typeface="Cambria Math" charset="0"/>
                        </a:rPr>
                        <m:t>𝑚𝑝𝑙𝑖𝑐𝑖𝑡𝑙𝑦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𝑟𝑒𝑝𝑟𝑒𝑠𝑒𝑛𝑡𝑠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𝑡h𝑒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𝑔𝑒𝑛𝑒𝑟𝑎𝑡𝑜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𝑑𝑖𝑠𝑡𝑟𝑖𝑏𝑢𝑡𝑖𝑜𝑛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𝑔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𝑜𝑣𝑒𝑟</m:t>
                      </m:r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116" y="276377"/>
                <a:ext cx="3846309" cy="668901"/>
              </a:xfrm>
              <a:prstGeom prst="rect">
                <a:avLst/>
              </a:prstGeom>
              <a:blipFill rotWithShape="0">
                <a:blip r:embed="rId8"/>
                <a:stretch>
                  <a:fillRect t="-51818" b="-6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84327" y="2979288"/>
                <a:ext cx="3159198" cy="945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 </a:t>
                </a:r>
                <a:r>
                  <a:rPr lang="en-US" i="1" dirty="0">
                    <a:latin typeface="Cambria Math" charset="0"/>
                  </a:rPr>
                  <a:t>Represents probability </a:t>
                </a:r>
              </a:p>
              <a:p>
                <a:pPr algn="ctr"/>
                <a:r>
                  <a:rPr lang="en-US" i="1" dirty="0">
                    <a:latin typeface="Cambria Math" charset="0"/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came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 rather</a:t>
                </a:r>
              </a:p>
              <a:p>
                <a:pPr algn="ctr"/>
                <a:r>
                  <a:rPr lang="en-US" i="1" dirty="0">
                    <a:latin typeface="Cambria Math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7" y="2979288"/>
                <a:ext cx="3159198" cy="945900"/>
              </a:xfrm>
              <a:prstGeom prst="rect">
                <a:avLst/>
              </a:prstGeom>
              <a:blipFill rotWithShape="0">
                <a:blip r:embed="rId9"/>
                <a:stretch>
                  <a:fillRect t="-5161" r="-154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7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Objective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Learn function D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charset="0"/>
                      </a:rPr>
                      <m:t>(</m:t>
                    </m:r>
                    <m:r>
                      <a:rPr lang="en-US" sz="2800">
                        <a:latin typeface="Cambria Math" charset="0"/>
                      </a:rPr>
                      <m:t>𝒙</m:t>
                    </m:r>
                    <m:r>
                      <a:rPr lang="en-US" sz="28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;</a:t>
                </a:r>
                <a:r>
                  <a:rPr lang="el-G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80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to assign correct probabilities to samples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Learn function 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GAN objective function represents the above training objectives.</a:t>
                </a:r>
              </a:p>
              <a:p>
                <a:r>
                  <a:rPr lang="en-US" dirty="0" smtClean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𝑙𝑜𝑔𝐷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]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r>
                      <a:rPr lang="en-US" b="0" i="1" smtClean="0">
                        <a:latin typeface="Cambria Math" charset="0"/>
                      </a:rPr>
                      <m:t>⁡(1−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)]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To learn D maximize V</a:t>
                </a:r>
              </a:p>
              <a:p>
                <a:r>
                  <a:rPr lang="en-US" dirty="0" smtClean="0"/>
                  <a:t>To learn G minimize V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GAN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GAN training procedure is briefly given below.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Initially for a given G(fixed), D is trained to optimality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Gradients from D are then used to update 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Repeat above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This training procedure has been proven to converge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But in practice it is observed that, optimal D is reached much faster, making the gradients vanish thus making further updates to G impossible.</a:t>
                </a:r>
              </a:p>
              <a:p>
                <a:r>
                  <a:rPr lang="en-US" dirty="0" smtClean="0"/>
                  <a:t>Why?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10058400" cy="6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Low-dimensional Manifolds in Higher Space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134394"/>
            <a:ext cx="8496300" cy="3733800"/>
          </a:xfrm>
        </p:spPr>
      </p:pic>
    </p:spTree>
    <p:extLst>
      <p:ext uri="{BB962C8B-B14F-4D97-AF65-F5344CB8AC3E}">
        <p14:creationId xmlns:p14="http://schemas.microsoft.com/office/powerpoint/2010/main" val="7999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2" y="113916"/>
            <a:ext cx="10515600" cy="1325563"/>
          </a:xfrm>
        </p:spPr>
        <p:txBody>
          <a:bodyPr/>
          <a:lstStyle/>
          <a:p>
            <a:r>
              <a:rPr lang="en-US" dirty="0" smtClean="0"/>
              <a:t>Other GAN training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7572" y="1353351"/>
                <a:ext cx="10515600" cy="49067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To avoid vanishing gradients, different gradient has been proposed for updating the generator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𝑙𝑜𝑔𝐷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But which objective is this gradient minimizing?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𝐾𝐿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−2</m:t>
                    </m:r>
                    <m:r>
                      <a:rPr lang="en-US" b="0" i="1" smtClean="0">
                        <a:latin typeface="Cambria Math" charset="0"/>
                      </a:rPr>
                      <m:t>𝐽𝑆𝐷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𝑙𝑜𝑔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𝑡h𝑒</m:t>
                    </m:r>
                  </m:oMath>
                </a14:m>
                <a:r>
                  <a:rPr lang="en-US" dirty="0" smtClean="0"/>
                  <a:t> above KL is very low</a:t>
                </a:r>
              </a:p>
              <a:p>
                <a:pPr lvl="2"/>
                <a:r>
                  <a:rPr lang="en-US" dirty="0" smtClean="0"/>
                  <a:t>This implies that low cost is assigned to generator’s distribution not covering parts of the data. This leads to lack of variety in the samples, a phenomenon called “mode-dropping”</a:t>
                </a:r>
                <a:endParaRPr lang="en-US" dirty="0"/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, the above KL is very high</a:t>
                </a:r>
              </a:p>
              <a:p>
                <a:pPr lvl="2"/>
                <a:r>
                  <a:rPr lang="en-US" dirty="0" smtClean="0"/>
                  <a:t>This implies that high cost is assigned to when fake samples are generated which are not supported in the real distribution. Hence GANs generate very realistic looking images.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572" y="1353351"/>
                <a:ext cx="10515600" cy="4906771"/>
              </a:xfrm>
              <a:blipFill rotWithShape="0">
                <a:blip r:embed="rId2"/>
                <a:stretch>
                  <a:fillRect l="-1043" t="-2733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1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Cause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765" y="1473932"/>
            <a:ext cx="10456147" cy="48766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Also there is no clear convergence measure to stop training. Usually samples are visually verified(to see if modal collapse)/no of epochs measured.</a:t>
            </a:r>
          </a:p>
          <a:p>
            <a:r>
              <a:rPr lang="en-US" dirty="0" smtClean="0"/>
              <a:t>To avoid the discussed issues, GAN based on Wasserstein distance has been proposed. </a:t>
            </a:r>
          </a:p>
          <a:p>
            <a:r>
              <a:rPr lang="en-US" dirty="0" smtClean="0"/>
              <a:t>Though this solves many of the problems, it is extremely slow to train.</a:t>
            </a:r>
          </a:p>
          <a:p>
            <a:r>
              <a:rPr lang="en-US" dirty="0" smtClean="0"/>
              <a:t>We go back to the root-cause of the original GAN training issue </a:t>
            </a:r>
            <a:r>
              <a:rPr lang="mr-IN" dirty="0" smtClean="0"/>
              <a:t>–</a:t>
            </a:r>
            <a:r>
              <a:rPr lang="en-US" dirty="0" smtClean="0"/>
              <a:t> the difficulty in synchronizing D &amp; G training. </a:t>
            </a:r>
          </a:p>
          <a:p>
            <a:r>
              <a:rPr lang="en-US" dirty="0" smtClean="0"/>
              <a:t>Most of the times Discriminator wins too easily in the beginning of the training.</a:t>
            </a:r>
          </a:p>
          <a:p>
            <a:r>
              <a:rPr lang="en-US" dirty="0" smtClean="0"/>
              <a:t>BEGAN is one proposed solution to impose an equilibrium between Discriminator and Generator.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2153</Words>
  <Application>Microsoft Macintosh PowerPoint</Application>
  <PresentationFormat>Widescreen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Cambria Math</vt:lpstr>
      <vt:lpstr>Mangal</vt:lpstr>
      <vt:lpstr>Arial</vt:lpstr>
      <vt:lpstr>Office Theme</vt:lpstr>
      <vt:lpstr>BEGAN: Boundary Equilibrium Generative Adversarial Networks  </vt:lpstr>
      <vt:lpstr>What is a GAN(Generative Adversarial Network)?</vt:lpstr>
      <vt:lpstr>PowerPoint Presentation</vt:lpstr>
      <vt:lpstr>GAN Objective Function</vt:lpstr>
      <vt:lpstr>Training GAN</vt:lpstr>
      <vt:lpstr>PowerPoint Presentation</vt:lpstr>
      <vt:lpstr>Low-dimensional Manifolds in Higher Space</vt:lpstr>
      <vt:lpstr>Other GAN training problems</vt:lpstr>
      <vt:lpstr>Root Cause </vt:lpstr>
      <vt:lpstr>BEGAN(Boundary Equilibrium GAN)</vt:lpstr>
      <vt:lpstr>Wasserstein Distance Lower bound</vt:lpstr>
      <vt:lpstr>GAN Objective</vt:lpstr>
      <vt:lpstr>GAN Objective (cont)</vt:lpstr>
      <vt:lpstr>Equilibrium</vt:lpstr>
      <vt:lpstr>Equilibrium(cont)</vt:lpstr>
      <vt:lpstr>Boundary Equilibrium</vt:lpstr>
      <vt:lpstr>Feedback loop to maintain Equilibrium const</vt:lpstr>
      <vt:lpstr>Convergence Measure</vt:lpstr>
      <vt:lpstr>PowerPoint Presentation</vt:lpstr>
      <vt:lpstr>Model Architecture</vt:lpstr>
      <vt:lpstr>Effect of γ </vt:lpstr>
      <vt:lpstr>Space Continuity</vt:lpstr>
      <vt:lpstr>Inception Score</vt:lpstr>
      <vt:lpstr>References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BEGAN: Boundary Equilibrium Generative Adversarial Networks  </dc:title>
  <dc:creator>Microsoft Office User</dc:creator>
  <cp:lastModifiedBy>Microsoft Office User</cp:lastModifiedBy>
  <cp:revision>59</cp:revision>
  <dcterms:created xsi:type="dcterms:W3CDTF">2019-10-06T04:33:14Z</dcterms:created>
  <dcterms:modified xsi:type="dcterms:W3CDTF">2019-10-10T05:38:41Z</dcterms:modified>
</cp:coreProperties>
</file>